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07" r:id="rId3"/>
    <p:sldId id="308" r:id="rId4"/>
    <p:sldId id="274" r:id="rId5"/>
    <p:sldId id="276" r:id="rId6"/>
    <p:sldId id="314" r:id="rId7"/>
    <p:sldId id="310" r:id="rId8"/>
    <p:sldId id="320" r:id="rId9"/>
    <p:sldId id="305" r:id="rId10"/>
    <p:sldId id="282" r:id="rId11"/>
    <p:sldId id="321"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972" autoAdjust="0"/>
  </p:normalViewPr>
  <p:slideViewPr>
    <p:cSldViewPr>
      <p:cViewPr varScale="1">
        <p:scale>
          <a:sx n="112" d="100"/>
          <a:sy n="112" d="100"/>
        </p:scale>
        <p:origin x="1584"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20A46A0-EE45-41A9-A2B0-08E3DA9B1E61}" type="datetimeFigureOut">
              <a:rPr lang="en-US" smtClean="0"/>
              <a:t>6/17/2020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1C2772-ACE6-4052-B97E-F21A31EB1486}" type="slidenum">
              <a:rPr lang="en-US" smtClean="0"/>
              <a:t>‹#›</a:t>
            </a:fld>
            <a:endParaRPr lang="en-US"/>
          </a:p>
        </p:txBody>
      </p:sp>
    </p:spTree>
    <p:extLst>
      <p:ext uri="{BB962C8B-B14F-4D97-AF65-F5344CB8AC3E}">
        <p14:creationId xmlns:p14="http://schemas.microsoft.com/office/powerpoint/2010/main" val="10590834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20A46A0-EE45-41A9-A2B0-08E3DA9B1E61}" type="datetimeFigureOut">
              <a:rPr lang="en-US" smtClean="0"/>
              <a:t>6/17/2020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1C2772-ACE6-4052-B97E-F21A31EB1486}" type="slidenum">
              <a:rPr lang="en-US" smtClean="0"/>
              <a:t>‹#›</a:t>
            </a:fld>
            <a:endParaRPr lang="en-US"/>
          </a:p>
        </p:txBody>
      </p:sp>
    </p:spTree>
    <p:extLst>
      <p:ext uri="{BB962C8B-B14F-4D97-AF65-F5344CB8AC3E}">
        <p14:creationId xmlns:p14="http://schemas.microsoft.com/office/powerpoint/2010/main" val="13161167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20A46A0-EE45-41A9-A2B0-08E3DA9B1E61}" type="datetimeFigureOut">
              <a:rPr lang="en-US" smtClean="0"/>
              <a:t>6/17/2020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1C2772-ACE6-4052-B97E-F21A31EB1486}" type="slidenum">
              <a:rPr lang="en-US" smtClean="0"/>
              <a:t>‹#›</a:t>
            </a:fld>
            <a:endParaRPr lang="en-US"/>
          </a:p>
        </p:txBody>
      </p:sp>
    </p:spTree>
    <p:extLst>
      <p:ext uri="{BB962C8B-B14F-4D97-AF65-F5344CB8AC3E}">
        <p14:creationId xmlns:p14="http://schemas.microsoft.com/office/powerpoint/2010/main" val="9756218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20A46A0-EE45-41A9-A2B0-08E3DA9B1E61}" type="datetimeFigureOut">
              <a:rPr lang="en-US" smtClean="0"/>
              <a:t>6/17/2020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1C2772-ACE6-4052-B97E-F21A31EB1486}" type="slidenum">
              <a:rPr lang="en-US" smtClean="0"/>
              <a:t>‹#›</a:t>
            </a:fld>
            <a:endParaRPr lang="en-US"/>
          </a:p>
        </p:txBody>
      </p:sp>
    </p:spTree>
    <p:extLst>
      <p:ext uri="{BB962C8B-B14F-4D97-AF65-F5344CB8AC3E}">
        <p14:creationId xmlns:p14="http://schemas.microsoft.com/office/powerpoint/2010/main" val="31360590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20A46A0-EE45-41A9-A2B0-08E3DA9B1E61}" type="datetimeFigureOut">
              <a:rPr lang="en-US" smtClean="0"/>
              <a:t>6/17/2020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41C2772-ACE6-4052-B97E-F21A31EB1486}" type="slidenum">
              <a:rPr lang="en-US" smtClean="0"/>
              <a:t>‹#›</a:t>
            </a:fld>
            <a:endParaRPr lang="en-US"/>
          </a:p>
        </p:txBody>
      </p:sp>
    </p:spTree>
    <p:extLst>
      <p:ext uri="{BB962C8B-B14F-4D97-AF65-F5344CB8AC3E}">
        <p14:creationId xmlns:p14="http://schemas.microsoft.com/office/powerpoint/2010/main" val="36843445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20A46A0-EE45-41A9-A2B0-08E3DA9B1E61}" type="datetimeFigureOut">
              <a:rPr lang="en-US" smtClean="0"/>
              <a:t>6/17/2020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41C2772-ACE6-4052-B97E-F21A31EB1486}" type="slidenum">
              <a:rPr lang="en-US" smtClean="0"/>
              <a:t>‹#›</a:t>
            </a:fld>
            <a:endParaRPr lang="en-US"/>
          </a:p>
        </p:txBody>
      </p:sp>
    </p:spTree>
    <p:extLst>
      <p:ext uri="{BB962C8B-B14F-4D97-AF65-F5344CB8AC3E}">
        <p14:creationId xmlns:p14="http://schemas.microsoft.com/office/powerpoint/2010/main" val="36795097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0A46A0-EE45-41A9-A2B0-08E3DA9B1E61}" type="datetimeFigureOut">
              <a:rPr lang="en-US" smtClean="0"/>
              <a:t>6/17/2020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41C2772-ACE6-4052-B97E-F21A31EB1486}" type="slidenum">
              <a:rPr lang="en-US" smtClean="0"/>
              <a:t>‹#›</a:t>
            </a:fld>
            <a:endParaRPr lang="en-US"/>
          </a:p>
        </p:txBody>
      </p:sp>
    </p:spTree>
    <p:extLst>
      <p:ext uri="{BB962C8B-B14F-4D97-AF65-F5344CB8AC3E}">
        <p14:creationId xmlns:p14="http://schemas.microsoft.com/office/powerpoint/2010/main" val="17804462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20A46A0-EE45-41A9-A2B0-08E3DA9B1E61}" type="datetimeFigureOut">
              <a:rPr lang="en-US" smtClean="0"/>
              <a:t>6/17/2020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1C2772-ACE6-4052-B97E-F21A31EB1486}" type="slidenum">
              <a:rPr lang="en-US" smtClean="0"/>
              <a:t>‹#›</a:t>
            </a:fld>
            <a:endParaRPr lang="en-US"/>
          </a:p>
        </p:txBody>
      </p:sp>
    </p:spTree>
    <p:extLst>
      <p:ext uri="{BB962C8B-B14F-4D97-AF65-F5344CB8AC3E}">
        <p14:creationId xmlns:p14="http://schemas.microsoft.com/office/powerpoint/2010/main" val="2843924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20A46A0-EE45-41A9-A2B0-08E3DA9B1E61}" type="datetimeFigureOut">
              <a:rPr lang="en-US" smtClean="0"/>
              <a:t>6/17/2020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1C2772-ACE6-4052-B97E-F21A31EB1486}" type="slidenum">
              <a:rPr lang="en-US" smtClean="0"/>
              <a:t>‹#›</a:t>
            </a:fld>
            <a:endParaRPr lang="en-US"/>
          </a:p>
        </p:txBody>
      </p:sp>
    </p:spTree>
    <p:extLst>
      <p:ext uri="{BB962C8B-B14F-4D97-AF65-F5344CB8AC3E}">
        <p14:creationId xmlns:p14="http://schemas.microsoft.com/office/powerpoint/2010/main" val="26606730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20A46A0-EE45-41A9-A2B0-08E3DA9B1E61}" type="datetimeFigureOut">
              <a:rPr lang="en-US" smtClean="0"/>
              <a:t>6/17/2020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1C2772-ACE6-4052-B97E-F21A31EB1486}" type="slidenum">
              <a:rPr lang="en-US" smtClean="0"/>
              <a:t>‹#›</a:t>
            </a:fld>
            <a:endParaRPr lang="en-US"/>
          </a:p>
        </p:txBody>
      </p:sp>
    </p:spTree>
    <p:extLst>
      <p:ext uri="{BB962C8B-B14F-4D97-AF65-F5344CB8AC3E}">
        <p14:creationId xmlns:p14="http://schemas.microsoft.com/office/powerpoint/2010/main" val="21565654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20A46A0-EE45-41A9-A2B0-08E3DA9B1E61}" type="datetimeFigureOut">
              <a:rPr lang="en-US" smtClean="0"/>
              <a:t>6/17/2020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1C2772-ACE6-4052-B97E-F21A31EB1486}" type="slidenum">
              <a:rPr lang="en-US" smtClean="0"/>
              <a:t>‹#›</a:t>
            </a:fld>
            <a:endParaRPr lang="en-US"/>
          </a:p>
        </p:txBody>
      </p:sp>
    </p:spTree>
    <p:extLst>
      <p:ext uri="{BB962C8B-B14F-4D97-AF65-F5344CB8AC3E}">
        <p14:creationId xmlns:p14="http://schemas.microsoft.com/office/powerpoint/2010/main" val="30839533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20A46A0-EE45-41A9-A2B0-08E3DA9B1E61}" type="datetimeFigureOut">
              <a:rPr lang="en-US" smtClean="0"/>
              <a:t>6/17/2020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1C2772-ACE6-4052-B97E-F21A31EB1486}" type="slidenum">
              <a:rPr lang="en-US" smtClean="0"/>
              <a:t>‹#›</a:t>
            </a:fld>
            <a:endParaRPr lang="en-US"/>
          </a:p>
        </p:txBody>
      </p:sp>
    </p:spTree>
    <p:extLst>
      <p:ext uri="{BB962C8B-B14F-4D97-AF65-F5344CB8AC3E}">
        <p14:creationId xmlns:p14="http://schemas.microsoft.com/office/powerpoint/2010/main" val="39429117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1.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1.png"/><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1.png"/><Relationship Id="rId4" Type="http://schemas.openxmlformats.org/officeDocument/2006/relationships/image" Target="../media/image4.jp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1.png"/><Relationship Id="rId4" Type="http://schemas.openxmlformats.org/officeDocument/2006/relationships/image" Target="../media/image5.jp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1.png"/><Relationship Id="rId4" Type="http://schemas.openxmlformats.org/officeDocument/2006/relationships/image" Target="../media/image6.jp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1.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1.png"/><Relationship Id="rId4" Type="http://schemas.openxmlformats.org/officeDocument/2006/relationships/image" Target="../media/image8.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066801"/>
            <a:ext cx="7772400" cy="2533650"/>
          </a:xfrm>
        </p:spPr>
        <p:txBody>
          <a:bodyPr>
            <a:normAutofit fontScale="90000"/>
          </a:bodyPr>
          <a:lstStyle/>
          <a:p>
            <a:r>
              <a:rPr lang="en-US" dirty="0"/>
              <a:t>“Reports of His Death were Sometimes Exaggerated: The Many Obituaries of Bertrand Russell”</a:t>
            </a:r>
            <a:endParaRPr lang="en-US" b="1" dirty="0"/>
          </a:p>
        </p:txBody>
      </p:sp>
      <p:sp>
        <p:nvSpPr>
          <p:cNvPr id="3" name="Subtitle 2"/>
          <p:cNvSpPr>
            <a:spLocks noGrp="1"/>
          </p:cNvSpPr>
          <p:nvPr>
            <p:ph type="subTitle" idx="1"/>
          </p:nvPr>
        </p:nvSpPr>
        <p:spPr/>
        <p:txBody>
          <a:bodyPr>
            <a:normAutofit fontScale="70000" lnSpcReduction="20000"/>
          </a:bodyPr>
          <a:lstStyle/>
          <a:p>
            <a:r>
              <a:rPr lang="en-US" dirty="0"/>
              <a:t> Prof. Timothy Madigan</a:t>
            </a:r>
          </a:p>
          <a:p>
            <a:r>
              <a:rPr lang="en-US" dirty="0"/>
              <a:t>Professor and Chair of Philosophy</a:t>
            </a:r>
          </a:p>
          <a:p>
            <a:endParaRPr lang="en-US" dirty="0"/>
          </a:p>
          <a:p>
            <a:r>
              <a:rPr lang="en-US" dirty="0"/>
              <a:t>at</a:t>
            </a:r>
          </a:p>
          <a:p>
            <a:r>
              <a:rPr lang="en-US" dirty="0"/>
              <a:t>St. John Fisher College</a:t>
            </a:r>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3001382280"/>
      </p:ext>
    </p:extLst>
  </p:cSld>
  <p:clrMapOvr>
    <a:masterClrMapping/>
  </p:clrMapOvr>
  <mc:AlternateContent xmlns:mc="http://schemas.openxmlformats.org/markup-compatibility/2006">
    <mc:Choice xmlns:p14="http://schemas.microsoft.com/office/powerpoint/2010/main" Requires="p14">
      <p:transition spd="slow" p14:dur="2000" advTm="477"/>
    </mc:Choice>
    <mc:Fallback>
      <p:transition spd="slow" advTm="4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6800" y="609600"/>
            <a:ext cx="6934199" cy="5410200"/>
          </a:xfrm>
          <a:prstGeom prst="rect">
            <a:avLst/>
          </a:prstGeom>
        </p:spPr>
      </p:pic>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170942034"/>
      </p:ext>
    </p:extLst>
  </p:cSld>
  <p:clrMapOvr>
    <a:masterClrMapping/>
  </p:clrMapOvr>
  <mc:AlternateContent xmlns:mc="http://schemas.openxmlformats.org/markup-compatibility/2006">
    <mc:Choice xmlns:p14="http://schemas.microsoft.com/office/powerpoint/2010/main" Requires="p14">
      <p:transition spd="slow" p14:dur="2000" advTm="384"/>
    </mc:Choice>
    <mc:Fallback>
      <p:transition spd="slow" advTm="3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Bertrand and Dora in China 1921</a:t>
            </a:r>
            <a:endParaRPr lang="en-US" dirty="0"/>
          </a:p>
        </p:txBody>
      </p:sp>
      <p:pic>
        <p:nvPicPr>
          <p:cNvPr id="4" name="Content Placeholder 3"/>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2787450" y="1600200"/>
            <a:ext cx="3569099" cy="4525963"/>
          </a:xfrm>
        </p:spPr>
      </p:pic>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90593604"/>
      </p:ext>
    </p:extLst>
  </p:cSld>
  <p:clrMapOvr>
    <a:masterClrMapping/>
  </p:clrMapOvr>
  <mc:AlternateContent xmlns:mc="http://schemas.openxmlformats.org/markup-compatibility/2006">
    <mc:Choice xmlns:p14="http://schemas.microsoft.com/office/powerpoint/2010/main" Requires="p14">
      <p:transition spd="slow" p14:dur="2000" advTm="54"/>
    </mc:Choice>
    <mc:Fallback>
      <p:transition spd="slow" advTm="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52400"/>
            <a:ext cx="8229600" cy="1143000"/>
          </a:xfrm>
        </p:spPr>
        <p:txBody>
          <a:bodyPr>
            <a:normAutofit fontScale="90000"/>
          </a:bodyPr>
          <a:lstStyle/>
          <a:p>
            <a:r>
              <a:rPr lang="en-US" dirty="0" smtClean="0"/>
              <a:t>“The Professor’s Love Story”</a:t>
            </a:r>
            <a:br>
              <a:rPr lang="en-US" dirty="0" smtClean="0"/>
            </a:br>
            <a:r>
              <a:rPr lang="en-US" dirty="0" smtClean="0"/>
              <a:t>James Douglas, </a:t>
            </a:r>
            <a:r>
              <a:rPr lang="en-US" i="1" dirty="0" smtClean="0"/>
              <a:t>The Sunday Express</a:t>
            </a:r>
            <a:endParaRPr lang="en-US" i="1" dirty="0"/>
          </a:p>
        </p:txBody>
      </p:sp>
      <p:sp>
        <p:nvSpPr>
          <p:cNvPr id="3" name="Rectangle 2"/>
          <p:cNvSpPr/>
          <p:nvPr/>
        </p:nvSpPr>
        <p:spPr>
          <a:xfrm>
            <a:off x="1752600" y="1676400"/>
            <a:ext cx="5181600" cy="4893647"/>
          </a:xfrm>
          <a:prstGeom prst="rect">
            <a:avLst/>
          </a:prstGeom>
        </p:spPr>
        <p:txBody>
          <a:bodyPr wrap="square">
            <a:spAutoFit/>
          </a:bodyPr>
          <a:lstStyle/>
          <a:p>
            <a:pPr algn="ctr"/>
            <a:r>
              <a:rPr lang="en-US" sz="2400" dirty="0" smtClean="0">
                <a:latin typeface="Times New Roman" panose="02020603050405020304" pitchFamily="18" charset="0"/>
                <a:ea typeface="Calibri" panose="020F0502020204030204" pitchFamily="34" charset="0"/>
              </a:rPr>
              <a:t>May 8, 1921</a:t>
            </a:r>
          </a:p>
          <a:p>
            <a:pPr algn="just"/>
            <a:endParaRPr lang="en-US" sz="2400" dirty="0">
              <a:latin typeface="Times New Roman" panose="02020603050405020304" pitchFamily="18" charset="0"/>
              <a:ea typeface="Calibri" panose="020F0502020204030204" pitchFamily="34" charset="0"/>
            </a:endParaRPr>
          </a:p>
          <a:p>
            <a:pPr algn="just"/>
            <a:r>
              <a:rPr lang="en-US" sz="2400" dirty="0" smtClean="0">
                <a:latin typeface="Times New Roman" panose="02020603050405020304" pitchFamily="18" charset="0"/>
                <a:ea typeface="Calibri" panose="020F0502020204030204" pitchFamily="34" charset="0"/>
              </a:rPr>
              <a:t>“Bertrand </a:t>
            </a:r>
            <a:r>
              <a:rPr lang="en-US" sz="2400" dirty="0">
                <a:latin typeface="Times New Roman" panose="02020603050405020304" pitchFamily="18" charset="0"/>
                <a:ea typeface="Calibri" panose="020F0502020204030204" pitchFamily="34" charset="0"/>
              </a:rPr>
              <a:t>Russell was a complete and perfect eccentric of the kind colloquially known as a crank. There never was a crankier crank in this crank-ridden age. He was a learned professor of philosophy, an erudite mathematician, a pacifist, an anti-</a:t>
            </a:r>
            <a:r>
              <a:rPr lang="en-US" sz="2400" dirty="0" err="1">
                <a:latin typeface="Times New Roman" panose="02020603050405020304" pitchFamily="18" charset="0"/>
                <a:ea typeface="Calibri" panose="020F0502020204030204" pitchFamily="34" charset="0"/>
              </a:rPr>
              <a:t>conscriptionist</a:t>
            </a:r>
            <a:r>
              <a:rPr lang="en-US" sz="2400" dirty="0">
                <a:latin typeface="Times New Roman" panose="02020603050405020304" pitchFamily="18" charset="0"/>
                <a:ea typeface="Calibri" panose="020F0502020204030204" pitchFamily="34" charset="0"/>
              </a:rPr>
              <a:t>, a conscientious objector to everything. He was more like a discarnate and disembodied intellect than a human being</a:t>
            </a:r>
            <a:r>
              <a:rPr lang="en-US" sz="2000" dirty="0" smtClean="0">
                <a:latin typeface="Times New Roman" panose="02020603050405020304" pitchFamily="18" charset="0"/>
                <a:ea typeface="Calibri" panose="020F0502020204030204" pitchFamily="34" charset="0"/>
              </a:rPr>
              <a:t>.”</a:t>
            </a:r>
            <a:endParaRPr lang="en-US" sz="2000"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3100423637"/>
      </p:ext>
    </p:extLst>
  </p:cSld>
  <p:clrMapOvr>
    <a:masterClrMapping/>
  </p:clrMapOvr>
  <mc:AlternateContent xmlns:mc="http://schemas.openxmlformats.org/markup-compatibility/2006">
    <mc:Choice xmlns:p14="http://schemas.microsoft.com/office/powerpoint/2010/main" Requires="p14">
      <p:transition spd="slow" p14:dur="2000" advTm="59"/>
    </mc:Choice>
    <mc:Fallback>
      <p:transition spd="slow" advTm="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Frank Russell to the London </a:t>
            </a:r>
            <a:r>
              <a:rPr lang="en-US" i="1" dirty="0" smtClean="0"/>
              <a:t>Times</a:t>
            </a:r>
            <a:endParaRPr lang="en-US" i="1" dirty="0"/>
          </a:p>
        </p:txBody>
      </p:sp>
      <p:sp>
        <p:nvSpPr>
          <p:cNvPr id="3" name="Rectangle 2"/>
          <p:cNvSpPr/>
          <p:nvPr/>
        </p:nvSpPr>
        <p:spPr>
          <a:xfrm>
            <a:off x="1219200" y="1426347"/>
            <a:ext cx="6400800" cy="4524315"/>
          </a:xfrm>
          <a:prstGeom prst="rect">
            <a:avLst/>
          </a:prstGeom>
        </p:spPr>
        <p:txBody>
          <a:bodyPr wrap="square">
            <a:spAutoFit/>
          </a:bodyPr>
          <a:lstStyle/>
          <a:p>
            <a:pPr algn="ctr"/>
            <a:r>
              <a:rPr lang="en-US" sz="2400" dirty="0" smtClean="0">
                <a:latin typeface="Times New Roman" panose="02020603050405020304" pitchFamily="18" charset="0"/>
                <a:ea typeface="Calibri" panose="020F0502020204030204" pitchFamily="34" charset="0"/>
              </a:rPr>
              <a:t>May 11, 1921</a:t>
            </a:r>
          </a:p>
          <a:p>
            <a:endParaRPr lang="en-US" sz="2400" dirty="0">
              <a:latin typeface="Times New Roman" panose="02020603050405020304" pitchFamily="18" charset="0"/>
              <a:ea typeface="Calibri" panose="020F0502020204030204" pitchFamily="34" charset="0"/>
            </a:endParaRPr>
          </a:p>
          <a:p>
            <a:pPr algn="just"/>
            <a:r>
              <a:rPr lang="en-US" sz="2400" dirty="0" smtClean="0">
                <a:latin typeface="Times New Roman" panose="02020603050405020304" pitchFamily="18" charset="0"/>
                <a:ea typeface="Calibri" panose="020F0502020204030204" pitchFamily="34" charset="0"/>
              </a:rPr>
              <a:t>“Sir</a:t>
            </a:r>
            <a:r>
              <a:rPr lang="en-US" sz="2400" dirty="0">
                <a:latin typeface="Times New Roman" panose="02020603050405020304" pitchFamily="18" charset="0"/>
                <a:ea typeface="Calibri" panose="020F0502020204030204" pitchFamily="34" charset="0"/>
              </a:rPr>
              <a:t>,—An unauthenticated report of the death of my brother Bertrand Russell published in many papers (though not in The Times) has caused much distress to his numerous friends. The Chinese Legation have most kindly made official inquiries at my request and now inform me that although it is true that he has been ill with pneumonia, he is now recovering. Perhaps you will be so good as to allow me to reassure those who have been anxious by making this announcement in your columns</a:t>
            </a:r>
            <a:r>
              <a:rPr lang="en-US" sz="2400" dirty="0" smtClean="0">
                <a:latin typeface="Times New Roman" panose="02020603050405020304" pitchFamily="18" charset="0"/>
                <a:ea typeface="Calibri" panose="020F0502020204030204" pitchFamily="34" charset="0"/>
              </a:rPr>
              <a:t>.”</a:t>
            </a:r>
            <a:endParaRPr lang="en-US" sz="2400"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3354699550"/>
      </p:ext>
    </p:extLst>
  </p:cSld>
  <p:clrMapOvr>
    <a:masterClrMapping/>
  </p:clrMapOvr>
  <mc:AlternateContent xmlns:mc="http://schemas.openxmlformats.org/markup-compatibility/2006">
    <mc:Choice xmlns:p14="http://schemas.microsoft.com/office/powerpoint/2010/main" Requires="p14">
      <p:transition spd="slow" p14:dur="2000" advTm="70799"/>
    </mc:Choice>
    <mc:Fallback>
      <p:transition spd="slow" advTm="707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Russell to the Manchester </a:t>
            </a:r>
            <a:r>
              <a:rPr lang="en-US" i="1" dirty="0" smtClean="0"/>
              <a:t>Guardian</a:t>
            </a:r>
            <a:endParaRPr lang="en-US" i="1" dirty="0"/>
          </a:p>
        </p:txBody>
      </p:sp>
      <p:sp>
        <p:nvSpPr>
          <p:cNvPr id="4" name="Rectangle 3"/>
          <p:cNvSpPr/>
          <p:nvPr/>
        </p:nvSpPr>
        <p:spPr>
          <a:xfrm>
            <a:off x="2133600" y="1414789"/>
            <a:ext cx="4572000" cy="1200329"/>
          </a:xfrm>
          <a:prstGeom prst="rect">
            <a:avLst/>
          </a:prstGeom>
        </p:spPr>
        <p:txBody>
          <a:bodyPr>
            <a:spAutoFit/>
          </a:bodyPr>
          <a:lstStyle/>
          <a:p>
            <a:r>
              <a:rPr lang="en-US" dirty="0" smtClean="0"/>
              <a:t>In 1955  </a:t>
            </a:r>
            <a:r>
              <a:rPr lang="en-US" dirty="0"/>
              <a:t>Russell wrote to the Manchester </a:t>
            </a:r>
            <a:r>
              <a:rPr lang="en-US" i="1" dirty="0"/>
              <a:t>Guardian</a:t>
            </a:r>
            <a:r>
              <a:rPr lang="en-US" dirty="0"/>
              <a:t> </a:t>
            </a:r>
            <a:r>
              <a:rPr lang="en-US" dirty="0" smtClean="0"/>
              <a:t>that </a:t>
            </a:r>
            <a:r>
              <a:rPr lang="en-US" dirty="0"/>
              <a:t>he had </a:t>
            </a:r>
            <a:r>
              <a:rPr lang="en-US" dirty="0" smtClean="0"/>
              <a:t>had “the </a:t>
            </a:r>
            <a:r>
              <a:rPr lang="en-US" dirty="0"/>
              <a:t>pleasure of reading my own obituary notice in your forward-looking journal thirty-four years ago</a:t>
            </a:r>
            <a:r>
              <a:rPr lang="en-US" dirty="0" smtClean="0"/>
              <a:t>.”</a:t>
            </a:r>
            <a:endParaRPr lang="en-US" dirty="0"/>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800529"/>
            <a:ext cx="9144000" cy="6639951"/>
          </a:xfrm>
          <a:prstGeom prst="rect">
            <a:avLst/>
          </a:prstGeom>
        </p:spPr>
      </p:pic>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35411766"/>
      </p:ext>
    </p:extLst>
  </p:cSld>
  <p:clrMapOvr>
    <a:masterClrMapping/>
  </p:clrMapOvr>
  <mc:AlternateContent xmlns:mc="http://schemas.openxmlformats.org/markup-compatibility/2006">
    <mc:Choice xmlns:p14="http://schemas.microsoft.com/office/powerpoint/2010/main" Requires="p14">
      <p:transition spd="slow" p14:dur="2000" advTm="31760"/>
    </mc:Choice>
    <mc:Fallback>
      <p:transition spd="slow" advTm="317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47800" y="152400"/>
            <a:ext cx="6096000" cy="6553200"/>
          </a:xfrm>
          <a:prstGeom prst="rect">
            <a:avLst/>
          </a:prstGeom>
        </p:spPr>
      </p:pic>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775852879"/>
      </p:ext>
    </p:extLst>
  </p:cSld>
  <p:clrMapOvr>
    <a:masterClrMapping/>
  </p:clrMapOvr>
  <mc:AlternateContent xmlns:mc="http://schemas.openxmlformats.org/markup-compatibility/2006">
    <mc:Choice xmlns:p14="http://schemas.microsoft.com/office/powerpoint/2010/main" Requires="p14">
      <p:transition spd="slow" p14:dur="2000" advTm="52688"/>
    </mc:Choice>
    <mc:Fallback>
      <p:transition spd="slow" advTm="526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Esquire, Jan. 1, 1953</a:t>
            </a:r>
            <a:endParaRPr lang="en-US" dirty="0"/>
          </a:p>
        </p:txBody>
      </p:sp>
      <p:sp>
        <p:nvSpPr>
          <p:cNvPr id="3" name="Rectangle 2"/>
          <p:cNvSpPr/>
          <p:nvPr/>
        </p:nvSpPr>
        <p:spPr>
          <a:xfrm>
            <a:off x="685800" y="1600200"/>
            <a:ext cx="7315200" cy="4963090"/>
          </a:xfrm>
          <a:prstGeom prst="rect">
            <a:avLst/>
          </a:prstGeom>
        </p:spPr>
        <p:txBody>
          <a:bodyPr wrap="square">
            <a:spAutoFit/>
          </a:bodyPr>
          <a:lstStyle/>
          <a:p>
            <a:pPr>
              <a:lnSpc>
                <a:spcPts val="1715"/>
              </a:lnSpc>
              <a:spcAft>
                <a:spcPts val="1200"/>
              </a:spcAft>
            </a:pPr>
            <a:r>
              <a:rPr lang="en-US" sz="1200" dirty="0">
                <a:latin typeface="Lato"/>
                <a:ea typeface="Times New Roman" panose="02020603050405020304" pitchFamily="18" charset="0"/>
                <a:cs typeface="Arial" panose="020B0604020202020204" pitchFamily="34" charset="0"/>
              </a:rPr>
              <a:t>EDITOR’S NOTE: Throughout his adult life Bertrand Russell has tried to build his thought on principles of logical consistency. He has denounced patriotism as </a:t>
            </a:r>
            <a:r>
              <a:rPr lang="en-US" sz="1200" dirty="0" err="1">
                <a:latin typeface="Lato"/>
                <a:ea typeface="Times New Roman" panose="02020603050405020304" pitchFamily="18" charset="0"/>
                <a:cs typeface="Arial" panose="020B0604020202020204" pitchFamily="34" charset="0"/>
              </a:rPr>
              <a:t>rapscallionry</a:t>
            </a:r>
            <a:r>
              <a:rPr lang="en-US" sz="1200" dirty="0">
                <a:latin typeface="Lato"/>
                <a:ea typeface="Times New Roman" panose="02020603050405020304" pitchFamily="18" charset="0"/>
                <a:cs typeface="Arial" panose="020B0604020202020204" pitchFamily="34" charset="0"/>
              </a:rPr>
              <a:t>, politics as rapacity, religion as humbug, marriage as oppression. In the process he has made himself highly unpopular with the defenders of home and mother, and in England the strongest of these doughty swordsmen is the London Times.</a:t>
            </a:r>
            <a:endParaRPr lang="en-US" sz="1200" dirty="0">
              <a:latin typeface="Times New Roman" panose="02020603050405020304" pitchFamily="18" charset="0"/>
              <a:ea typeface="Times New Roman" panose="02020603050405020304" pitchFamily="18" charset="0"/>
            </a:endParaRPr>
          </a:p>
          <a:p>
            <a:pPr>
              <a:lnSpc>
                <a:spcPts val="1715"/>
              </a:lnSpc>
              <a:spcAft>
                <a:spcPts val="1200"/>
              </a:spcAft>
            </a:pPr>
            <a:r>
              <a:rPr lang="en-US" sz="1200" dirty="0">
                <a:latin typeface="Lato"/>
                <a:ea typeface="Times New Roman" panose="02020603050405020304" pitchFamily="18" charset="0"/>
                <a:cs typeface="Arial" panose="020B0604020202020204" pitchFamily="34" charset="0"/>
              </a:rPr>
              <a:t>This ironic self-obituary was written fifteen years ago, when Russell was 65, to be printed in the Times upon the occasion of his death on June 1, 1962. It needs a little updating, for Russell did not sit out the Second World War in silence— Hitler drove him from his pacifist convictions to support the Allied cause. Otherwise his enemies would probably accept his satiric self-judgments as they stand.</a:t>
            </a:r>
            <a:endParaRPr lang="en-US" sz="1200" dirty="0">
              <a:latin typeface="Times New Roman" panose="02020603050405020304" pitchFamily="18" charset="0"/>
              <a:ea typeface="Times New Roman" panose="02020603050405020304" pitchFamily="18" charset="0"/>
            </a:endParaRPr>
          </a:p>
          <a:p>
            <a:pPr>
              <a:lnSpc>
                <a:spcPts val="1715"/>
              </a:lnSpc>
              <a:spcAft>
                <a:spcPts val="1200"/>
              </a:spcAft>
            </a:pPr>
            <a:r>
              <a:rPr lang="en-US" sz="1200" dirty="0">
                <a:latin typeface="Lato"/>
                <a:ea typeface="Times New Roman" panose="02020603050405020304" pitchFamily="18" charset="0"/>
                <a:cs typeface="Arial" panose="020B0604020202020204" pitchFamily="34" charset="0"/>
              </a:rPr>
              <a:t>His friends could never do it. This obituary shows only one of his </a:t>
            </a:r>
            <a:r>
              <a:rPr lang="en-US" sz="1200" dirty="0" err="1">
                <a:latin typeface="Lato"/>
                <a:ea typeface="Times New Roman" panose="02020603050405020304" pitchFamily="18" charset="0"/>
                <a:cs typeface="Arial" panose="020B0604020202020204" pitchFamily="34" charset="0"/>
              </a:rPr>
              <a:t>greatnesses</a:t>
            </a:r>
            <a:r>
              <a:rPr lang="en-US" sz="1200" dirty="0">
                <a:latin typeface="Lato"/>
                <a:ea typeface="Times New Roman" panose="02020603050405020304" pitchFamily="18" charset="0"/>
                <a:cs typeface="Arial" panose="020B0604020202020204" pitchFamily="34" charset="0"/>
              </a:rPr>
              <a:t>: his love for laughing at himself. It omits his faith in man, and man’s reason, and man’s ability through his reason to build himself a happy, peaceful world.</a:t>
            </a:r>
            <a:endParaRPr lang="en-US" sz="1200" dirty="0">
              <a:latin typeface="Times New Roman" panose="02020603050405020304" pitchFamily="18" charset="0"/>
              <a:ea typeface="Times New Roman" panose="02020603050405020304" pitchFamily="18" charset="0"/>
            </a:endParaRPr>
          </a:p>
          <a:p>
            <a:pPr>
              <a:lnSpc>
                <a:spcPts val="1715"/>
              </a:lnSpc>
              <a:spcAft>
                <a:spcPts val="1200"/>
              </a:spcAft>
            </a:pPr>
            <a:r>
              <a:rPr lang="en-US" sz="1200" dirty="0">
                <a:latin typeface="Lato"/>
                <a:ea typeface="Times New Roman" panose="02020603050405020304" pitchFamily="18" charset="0"/>
                <a:cs typeface="Arial" panose="020B0604020202020204" pitchFamily="34" charset="0"/>
              </a:rPr>
              <a:t>It omits his enjoyment of his own life, and his work to make the lives of others—especially children—more enjoyable. And some mention of these works should be in any obituary.</a:t>
            </a:r>
            <a:endParaRPr lang="en-US" sz="1200" dirty="0">
              <a:latin typeface="Times New Roman" panose="02020603050405020304" pitchFamily="18" charset="0"/>
              <a:ea typeface="Times New Roman" panose="02020603050405020304" pitchFamily="18" charset="0"/>
            </a:endParaRPr>
          </a:p>
          <a:p>
            <a:pPr>
              <a:lnSpc>
                <a:spcPts val="1715"/>
              </a:lnSpc>
              <a:spcAft>
                <a:spcPts val="1200"/>
              </a:spcAft>
            </a:pPr>
            <a:r>
              <a:rPr lang="en-US" sz="1200" dirty="0">
                <a:latin typeface="Lato"/>
                <a:ea typeface="Times New Roman" panose="02020603050405020304" pitchFamily="18" charset="0"/>
                <a:cs typeface="Arial" panose="020B0604020202020204" pitchFamily="34" charset="0"/>
              </a:rPr>
              <a:t>Perhaps it will be. Russell at eighty is no softer than he was at 65, but even the defenders of our illogical society have come to see some merit in him. By the time he is ninety—and let everyone hope that he lives well beyond his self-predicted demise—the Times may find for him praises that he would never have given himself.</a:t>
            </a:r>
            <a:endParaRPr lang="en-US" sz="1200" dirty="0">
              <a:latin typeface="Times New Roman" panose="02020603050405020304" pitchFamily="18" charset="0"/>
              <a:ea typeface="Times New Roman" panose="02020603050405020304" pitchFamily="18" charset="0"/>
            </a:endParaRPr>
          </a:p>
          <a:p>
            <a:pPr>
              <a:lnSpc>
                <a:spcPct val="107000"/>
              </a:lnSpc>
              <a:spcAft>
                <a:spcPts val="8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 </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360764200"/>
      </p:ext>
    </p:extLst>
  </p:cSld>
  <p:clrMapOvr>
    <a:masterClrMapping/>
  </p:clrMapOvr>
  <mc:AlternateContent xmlns:mc="http://schemas.openxmlformats.org/markup-compatibility/2006">
    <mc:Choice xmlns:p14="http://schemas.microsoft.com/office/powerpoint/2010/main" Requires="p14">
      <p:transition spd="slow" p14:dur="2000" advTm="157568"/>
    </mc:Choice>
    <mc:Fallback>
      <p:transition spd="slow" advTm="1575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9087" y="571500"/>
            <a:ext cx="8505825" cy="5715000"/>
          </a:xfrm>
          <a:prstGeom prst="rect">
            <a:avLst/>
          </a:prstGeom>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18616284"/>
      </p:ext>
    </p:extLst>
  </p:cSld>
  <p:clrMapOvr>
    <a:masterClrMapping/>
  </p:clrMapOvr>
  <mc:AlternateContent xmlns:mc="http://schemas.openxmlformats.org/markup-compatibility/2006">
    <mc:Choice xmlns:p14="http://schemas.microsoft.com/office/powerpoint/2010/main" Requires="p14">
      <p:transition spd="slow" p14:dur="2000" advTm="348854"/>
    </mc:Choice>
    <mc:Fallback>
      <p:transition spd="slow" advTm="3488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95400" y="457200"/>
            <a:ext cx="6553200" cy="6019800"/>
          </a:xfrm>
          <a:prstGeom prst="rect">
            <a:avLst/>
          </a:prstGeom>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12533776"/>
      </p:ext>
    </p:extLst>
  </p:cSld>
  <p:clrMapOvr>
    <a:masterClrMapping/>
  </p:clrMapOvr>
  <mc:AlternateContent xmlns:mc="http://schemas.openxmlformats.org/markup-compatibility/2006">
    <mc:Choice xmlns:p14="http://schemas.microsoft.com/office/powerpoint/2010/main" Requires="p14">
      <p:transition spd="slow" p14:dur="2000" advTm="24588"/>
    </mc:Choice>
    <mc:Fallback>
      <p:transition spd="slow" advTm="245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“Russell and His </a:t>
            </a:r>
            <a:r>
              <a:rPr lang="en-US" dirty="0" err="1" smtClean="0"/>
              <a:t>Obituarists</a:t>
            </a:r>
            <a:r>
              <a:rPr lang="en-US" dirty="0" smtClean="0"/>
              <a:t>”</a:t>
            </a:r>
            <a:br>
              <a:rPr lang="en-US" dirty="0" smtClean="0"/>
            </a:br>
            <a:r>
              <a:rPr lang="en-US" dirty="0" smtClean="0"/>
              <a:t>Kirk Willis, </a:t>
            </a:r>
            <a:r>
              <a:rPr lang="en-US" i="1" dirty="0" smtClean="0"/>
              <a:t>Russell, </a:t>
            </a:r>
            <a:r>
              <a:rPr lang="en-US" dirty="0" smtClean="0"/>
              <a:t>Summer 2006</a:t>
            </a:r>
            <a:endParaRPr lang="en-US" dirty="0"/>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2019300" y="1866900"/>
            <a:ext cx="4800600" cy="4267200"/>
          </a:xfrm>
          <a:prstGeom prst="rect">
            <a:avLst/>
          </a:prstGeom>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357353299"/>
      </p:ext>
    </p:extLst>
  </p:cSld>
  <p:clrMapOvr>
    <a:masterClrMapping/>
  </p:clrMapOvr>
  <mc:AlternateContent xmlns:mc="http://schemas.openxmlformats.org/markup-compatibility/2006">
    <mc:Choice xmlns:p14="http://schemas.microsoft.com/office/powerpoint/2010/main" Requires="p14">
      <p:transition spd="slow" p14:dur="2000" advTm="53688"/>
    </mc:Choice>
    <mc:Fallback>
      <p:transition spd="slow" advTm="536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228</TotalTime>
  <Words>560</Words>
  <Application>Microsoft Office PowerPoint</Application>
  <PresentationFormat>On-screen Show (4:3)</PresentationFormat>
  <Paragraphs>25</Paragraphs>
  <Slides>11</Slides>
  <Notes>0</Notes>
  <HiddenSlides>0</HiddenSlides>
  <MMClips>11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Lato</vt:lpstr>
      <vt:lpstr>Times New Roman</vt:lpstr>
      <vt:lpstr>Office Theme</vt:lpstr>
      <vt:lpstr>“Reports of His Death were Sometimes Exaggerated: The Many Obituaries of Bertrand Russell”</vt:lpstr>
      <vt:lpstr>PowerPoint Presentation</vt:lpstr>
      <vt:lpstr>Bertrand and Dora in China 1921</vt:lpstr>
      <vt:lpstr>“The Professor’s Love Story” James Douglas, The Sunday Express</vt:lpstr>
      <vt:lpstr>Frank Russell to the London Times</vt:lpstr>
      <vt:lpstr>Russell to the Manchester Guardian</vt:lpstr>
      <vt:lpstr>PowerPoint Presentation</vt:lpstr>
      <vt:lpstr>Esquire, Jan. 1, 1953</vt:lpstr>
      <vt:lpstr>PowerPoint Presentation</vt:lpstr>
      <vt:lpstr>PowerPoint Presentation</vt:lpstr>
      <vt:lpstr>“Russell and His Obituarists” Kirk Willis, Russell, Summer 2006</vt:lpstr>
    </vt:vector>
  </TitlesOfParts>
  <Company>St. John Fisher College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Frederick Douglass Memorials</dc:title>
  <dc:creator>Madigan, Timothy</dc:creator>
  <cp:lastModifiedBy>Tim</cp:lastModifiedBy>
  <cp:revision>32</cp:revision>
  <dcterms:created xsi:type="dcterms:W3CDTF">2013-10-15T13:58:55Z</dcterms:created>
  <dcterms:modified xsi:type="dcterms:W3CDTF">2020-06-17T16:01:44Z</dcterms:modified>
</cp:coreProperties>
</file>